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17"/>
  </p:notesMasterIdLst>
  <p:sldIdLst>
    <p:sldId id="256" r:id="rId2"/>
    <p:sldId id="258" r:id="rId3"/>
    <p:sldId id="257" r:id="rId4"/>
    <p:sldId id="259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2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B7F9E-A1C3-49A9-9E10-41E48F42B6EF}" type="datetimeFigureOut">
              <a:rPr lang="hr-HR" smtClean="0"/>
              <a:t>22.10.2024.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AADC4-D7B5-450A-9EF8-CC02CD338196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86581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32798-267A-4A65-B728-860D168520E9}" type="datetime1">
              <a:rPr lang="hr-HR" smtClean="0"/>
              <a:t>22.10.2024.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93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57ED3-79A9-4245-8F0F-F984ABC9CDC0}" type="datetime1">
              <a:rPr lang="hr-HR" smtClean="0"/>
              <a:t>22.10.2024.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17941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31ACD-5387-45BD-B548-1DCDFB961638}" type="datetime1">
              <a:rPr lang="hr-HR" smtClean="0"/>
              <a:t>22.10.2024.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81784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9952B-35CB-45F4-B445-93E96AE6AA9A}" type="datetime1">
              <a:rPr lang="hr-HR" smtClean="0"/>
              <a:t>22.10.2024.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05448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C6A-72C5-452A-B645-74DCDF4F800D}" type="datetime1">
              <a:rPr lang="hr-HR" smtClean="0"/>
              <a:t>22.10.2024.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55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06E91-FFF8-4AB3-8240-55376CB7D14E}" type="datetime1">
              <a:rPr lang="hr-HR" smtClean="0"/>
              <a:t>22.10.2024.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88129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5B90-9CB0-4409-89A2-DA39566333B9}" type="datetime1">
              <a:rPr lang="hr-HR" smtClean="0"/>
              <a:t>22.10.2024.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7437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0C004-70F7-4C97-9947-702C175B2047}" type="datetime1">
              <a:rPr lang="hr-HR" smtClean="0"/>
              <a:t>22.10.2024.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781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47105-24BD-4206-BE09-6051D8DF5A30}" type="datetime1">
              <a:rPr lang="hr-HR" smtClean="0"/>
              <a:t>22.10.2024.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19115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EA9D767-858F-4EC9-ADD3-529928E56913}" type="datetime1">
              <a:rPr lang="hr-HR" smtClean="0"/>
              <a:t>22.10.2024.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7220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151D8-37D8-4141-AE5C-976E3A606B5B}" type="datetime1">
              <a:rPr lang="hr-HR" smtClean="0"/>
              <a:t>22.10.2024.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03475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0FF488-27A0-4035-9B9A-B8D9554714E0}" type="datetime1">
              <a:rPr lang="hr-HR" smtClean="0"/>
              <a:t>22.10.2024.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901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FFF00-34E4-F05B-4CF2-0A8B5E0036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School mapping in ESRI imagery</a:t>
            </a:r>
            <a:endParaRPr lang="hr-HR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3255326-AF42-6735-8CB8-9009BE9D7A18}"/>
              </a:ext>
            </a:extLst>
          </p:cNvPr>
          <p:cNvSpPr txBox="1">
            <a:spLocks/>
          </p:cNvSpPr>
          <p:nvPr/>
        </p:nvSpPr>
        <p:spPr>
          <a:xfrm>
            <a:off x="1097280" y="4325112"/>
            <a:ext cx="10058400" cy="7589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Andrija </a:t>
            </a:r>
            <a:r>
              <a:rPr lang="en-US" sz="2800" dirty="0" err="1"/>
              <a:t>Gorup</a:t>
            </a:r>
            <a:r>
              <a:rPr lang="en-US" sz="2800" dirty="0"/>
              <a:t>, Dominik </a:t>
            </a:r>
            <a:r>
              <a:rPr lang="en-US" sz="2800" dirty="0" err="1"/>
              <a:t>Jambrovi</a:t>
            </a:r>
            <a:r>
              <a:rPr lang="hr-HR" sz="2800" dirty="0"/>
              <a:t>ć, Marin Kačan, Siniša Šegvić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0AEFF77-6818-7F14-D523-83B7CA729C24}"/>
              </a:ext>
            </a:extLst>
          </p:cNvPr>
          <p:cNvSpPr txBox="1">
            <a:spLocks/>
          </p:cNvSpPr>
          <p:nvPr/>
        </p:nvSpPr>
        <p:spPr>
          <a:xfrm>
            <a:off x="1097280" y="5340096"/>
            <a:ext cx="10058400" cy="7589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2400" dirty="0"/>
              <a:t>October 24th, 2024</a:t>
            </a:r>
          </a:p>
        </p:txBody>
      </p:sp>
    </p:spTree>
    <p:extLst>
      <p:ext uri="{BB962C8B-B14F-4D97-AF65-F5344CB8AC3E}">
        <p14:creationId xmlns:p14="http://schemas.microsoft.com/office/powerpoint/2010/main" val="1011241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955EE-26EE-09A1-515C-82C270BBD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C9BD3-B34D-0086-4363-07ACF9CBD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512B3-F9B1-7D41-779B-C036C8E57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Schools are split into two clusters</a:t>
            </a:r>
          </a:p>
          <a:p>
            <a:pPr lvl="1"/>
            <a:r>
              <a:rPr lang="en-US" sz="2400" dirty="0"/>
              <a:t>For each cluster, calculate the corresponding centroid 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For each non-school (OSM Vietnam data), calculate the </a:t>
            </a:r>
            <a:r>
              <a:rPr lang="en-US" sz="2400" b="1" dirty="0"/>
              <a:t>Euclidean distance from both centroids</a:t>
            </a:r>
          </a:p>
          <a:p>
            <a:pPr lvl="1"/>
            <a:r>
              <a:rPr lang="en-US" sz="2400" dirty="0"/>
              <a:t>Normalize the distances to interval [0, 1]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BADDF3-7753-3328-6105-3C4755930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633" y="4908795"/>
            <a:ext cx="6039693" cy="6287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2FAC5-A454-4187-1D02-A50EAE400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10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71145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F69D2-08FD-53D9-6CA0-6C11E13DCF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B06FA-3AD3-8DCE-CBB0-5BCEE308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53196-9005-0BA2-528E-B0F1BEF24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Convert distances to probabilities of sampling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000" dirty="0"/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Sample non-schools for each cluster individually (no repetition)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1FE446E-EADF-AAC8-C686-ACC5B82D031E}"/>
                  </a:ext>
                </a:extLst>
              </p:cNvPr>
              <p:cNvSpPr txBox="1"/>
              <p:nvPr/>
            </p:nvSpPr>
            <p:spPr>
              <a:xfrm>
                <a:off x="4861828" y="2723739"/>
                <a:ext cx="2529304" cy="5922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400" b="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den>
                    </m:f>
                  </m:oMath>
                </a14:m>
                <a:endParaRPr lang="hr-HR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1FE446E-EADF-AAC8-C686-ACC5B82D03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1828" y="2723739"/>
                <a:ext cx="2529304" cy="59221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r-H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967F5E-309B-A94F-2E2C-444685B7D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34178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DD2EC8-8D86-CDB0-575A-79F25DA1E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D374-A3F2-80C9-3C8D-491D0E39B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comparison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51581-DA1B-DFF4-B47C-EEAC2C825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Random non-school sampling:</a:t>
            </a:r>
          </a:p>
          <a:p>
            <a:pPr lvl="2"/>
            <a:r>
              <a:rPr lang="en-US" sz="2000" b="1" dirty="0"/>
              <a:t>F1: 81.55%</a:t>
            </a:r>
          </a:p>
          <a:p>
            <a:pPr lvl="2"/>
            <a:r>
              <a:rPr lang="en-US" sz="2000" dirty="0"/>
              <a:t>P: 95.94%</a:t>
            </a:r>
          </a:p>
          <a:p>
            <a:pPr lvl="2"/>
            <a:r>
              <a:rPr lang="en-US" sz="2000" dirty="0"/>
              <a:t>R: 73.97%</a:t>
            </a:r>
          </a:p>
          <a:p>
            <a:pPr lvl="2"/>
            <a:endParaRPr lang="en-US" sz="2000" dirty="0"/>
          </a:p>
          <a:p>
            <a:pPr lvl="1"/>
            <a:r>
              <a:rPr lang="en-US" sz="2400" dirty="0"/>
              <a:t>Distance-based non-school sampling</a:t>
            </a:r>
          </a:p>
          <a:p>
            <a:pPr lvl="2"/>
            <a:r>
              <a:rPr lang="en-US" sz="2000" b="1" dirty="0"/>
              <a:t>F1: 86.07%</a:t>
            </a:r>
          </a:p>
          <a:p>
            <a:pPr lvl="2"/>
            <a:r>
              <a:rPr lang="en-US" sz="2000" dirty="0"/>
              <a:t>P: 97.71%</a:t>
            </a:r>
          </a:p>
          <a:p>
            <a:pPr lvl="2"/>
            <a:r>
              <a:rPr lang="en-US" sz="2000" dirty="0"/>
              <a:t>R: 77.71%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396165-EA6F-1A35-0CA7-E29B9B1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57916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B8253-1D7D-C825-F915-10ED76463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Precision-Recall Curve</a:t>
            </a:r>
            <a:endParaRPr lang="hr-H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73AF55-83AF-26AD-696A-CD8C24B5B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455" y="1813560"/>
            <a:ext cx="5865090" cy="439881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165633-C51D-70CE-4E11-89EA515B6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13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86999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8F9A4-F6AE-48B3-CE7C-1F4906AF6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BDE8B875-FCC7-9846-2398-A9D1150F57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456" y="1813561"/>
            <a:ext cx="5865090" cy="43988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D00A73-0694-DC3D-AF5B-2D539A6A8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Precision-Recall Curve</a:t>
            </a:r>
            <a:endParaRPr lang="hr-H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446788-AFA8-2183-234A-1014F4D39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38768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E369-94CE-E605-6D5D-BAF1E4676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8F315-DECF-C7F3-E69B-0B503CA19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Grayscale images experiment (try to eliminate appearance differences)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Dense inference (run newly fine-tuned model on tiles covering the chosen 26 districts)</a:t>
            </a:r>
          </a:p>
          <a:p>
            <a:pPr lvl="1"/>
            <a:endParaRPr lang="en-US" sz="2400" dirty="0"/>
          </a:p>
          <a:p>
            <a:pPr lvl="1"/>
            <a:endParaRPr lang="hr-HR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D901C-56ED-07B7-9D74-3052323AD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15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57167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8A271-1EFB-E664-0007-BB69468BA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from last meeting</a:t>
            </a:r>
            <a:endParaRPr lang="hr-H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A39E99-CCEB-B045-9B67-6CBBE0199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649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F93DB-799F-7ACC-39BB-C62727AB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2-stage training, fine-tune and eval on </a:t>
            </a:r>
            <a:r>
              <a:rPr lang="en-US" dirty="0" err="1"/>
              <a:t>Anditi</a:t>
            </a:r>
            <a:r>
              <a:rPr lang="en-US" dirty="0"/>
              <a:t> schools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3334E-B9B9-FE66-14E3-0463290F3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2-fold cross-validation</a:t>
            </a:r>
          </a:p>
          <a:p>
            <a:pPr lvl="2"/>
            <a:r>
              <a:rPr lang="en-US" sz="2000" dirty="0"/>
              <a:t>50:50 train/</a:t>
            </a:r>
            <a:r>
              <a:rPr lang="en-US" sz="2000" dirty="0" err="1"/>
              <a:t>val</a:t>
            </a:r>
            <a:r>
              <a:rPr lang="en-US" sz="2000" dirty="0"/>
              <a:t> split of school locations</a:t>
            </a:r>
          </a:p>
          <a:p>
            <a:pPr lvl="2"/>
            <a:r>
              <a:rPr lang="en-US" sz="2000" dirty="0"/>
              <a:t>Add equal number of non-school locations</a:t>
            </a:r>
          </a:p>
          <a:p>
            <a:pPr lvl="3"/>
            <a:r>
              <a:rPr lang="en-US" sz="2000" dirty="0"/>
              <a:t>Sampled randomly throughout Vietnam</a:t>
            </a:r>
          </a:p>
          <a:p>
            <a:pPr lvl="2"/>
            <a:r>
              <a:rPr lang="en-US" sz="2000" dirty="0"/>
              <a:t>Unusually high results – </a:t>
            </a:r>
            <a:r>
              <a:rPr lang="en-US" sz="2000" b="1" dirty="0"/>
              <a:t>F1: 93.91%</a:t>
            </a:r>
          </a:p>
          <a:p>
            <a:pPr lvl="3"/>
            <a:r>
              <a:rPr lang="en-US" sz="2000" dirty="0"/>
              <a:t>In spite of potentially problematic outdated imagery</a:t>
            </a:r>
            <a:endParaRPr lang="hr-HR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F8D56-DF6C-70C5-3E26-C4F6FF27B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3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89917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B7306-E99E-37E7-D2F9-8984A4A76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A3C21-EE59-AE2D-6C69-39B85BBF4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225D7-052B-BAA4-851A-7161339C6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685211" cy="4023360"/>
          </a:xfrm>
        </p:spPr>
        <p:txBody>
          <a:bodyPr>
            <a:normAutofit/>
          </a:bodyPr>
          <a:lstStyle/>
          <a:p>
            <a:pPr lvl="1"/>
            <a:r>
              <a:rPr lang="en-US" sz="2400" b="1" dirty="0"/>
              <a:t>Outdated imagery</a:t>
            </a:r>
          </a:p>
          <a:p>
            <a:pPr lvl="2"/>
            <a:r>
              <a:rPr lang="en-US" sz="2000" dirty="0"/>
              <a:t>Schools visible on Google Maps, </a:t>
            </a:r>
          </a:p>
          <a:p>
            <a:pPr marL="384048" lvl="2" indent="0">
              <a:buNone/>
            </a:pPr>
            <a:r>
              <a:rPr lang="en-US" sz="2000" dirty="0"/>
              <a:t>   but not in ESRI images</a:t>
            </a:r>
          </a:p>
          <a:p>
            <a:pPr lvl="1"/>
            <a:r>
              <a:rPr lang="en-US" sz="2400" dirty="0"/>
              <a:t>Possible solutions:</a:t>
            </a:r>
          </a:p>
          <a:p>
            <a:pPr lvl="2"/>
            <a:r>
              <a:rPr lang="en-US" sz="2000" dirty="0"/>
              <a:t>Urban growth layer</a:t>
            </a:r>
          </a:p>
          <a:p>
            <a:pPr lvl="2"/>
            <a:r>
              <a:rPr lang="en-US" sz="2000" dirty="0"/>
              <a:t>ESRI metadata layer</a:t>
            </a:r>
          </a:p>
          <a:p>
            <a:pPr lvl="2"/>
            <a:r>
              <a:rPr lang="en-US" sz="2000" dirty="0"/>
              <a:t>Combination of the 2 methods</a:t>
            </a:r>
          </a:p>
          <a:p>
            <a:pPr lvl="2"/>
            <a:r>
              <a:rPr lang="en-US" sz="2000" dirty="0"/>
              <a:t>Compressed file size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1E0FAD-0B44-9F1A-0BCE-353039EE4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511" y="964762"/>
            <a:ext cx="5239808" cy="490433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B8008-C27A-6942-161E-A8FD42576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78193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A1DBB1-53B3-B932-3067-2068D71D6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7445-57C1-A56B-CF3D-CC4F3EB95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13144-0623-9FEE-C589-2763E6F58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b="1" dirty="0"/>
              <a:t>Distinct appearance</a:t>
            </a:r>
          </a:p>
          <a:p>
            <a:pPr lvl="2"/>
            <a:r>
              <a:rPr lang="en-US" sz="2000" dirty="0"/>
              <a:t>Images from different regions have large variations in appearance</a:t>
            </a:r>
            <a:endParaRPr lang="hr-H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BF1C6E-302C-376B-C3B6-EB89900DC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320" y="3097454"/>
            <a:ext cx="3056709" cy="3056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4ED2C6-CD7C-1AAD-CC51-36DD0E51F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125" y="3097453"/>
            <a:ext cx="3056709" cy="30567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B46222-187B-8DA9-5BDB-A3BCB1612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9931" y="3097452"/>
            <a:ext cx="3056709" cy="305670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E7329-31BD-CA31-AA24-1D5C234F7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5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65660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40D91-AAAF-7DCB-4426-16F7F1112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DD5CE-E75D-4769-FA9C-9F1136EA9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81CFD-1C20-16DE-10D1-D0F118BA7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b="1" dirty="0"/>
              <a:t>Many schools next to each other</a:t>
            </a:r>
          </a:p>
          <a:p>
            <a:pPr lvl="2"/>
            <a:r>
              <a:rPr lang="en-US" sz="2000" dirty="0"/>
              <a:t>For cross-validation experiments, we do a random 50:50 train/</a:t>
            </a:r>
            <a:r>
              <a:rPr lang="en-US" sz="2000" dirty="0" err="1"/>
              <a:t>val</a:t>
            </a:r>
            <a:r>
              <a:rPr lang="en-US" sz="2000" dirty="0"/>
              <a:t> split</a:t>
            </a:r>
          </a:p>
          <a:p>
            <a:pPr lvl="2"/>
            <a:r>
              <a:rPr lang="en-US" sz="2000" dirty="0"/>
              <a:t>Data leakage – overlapping images get into both splits</a:t>
            </a:r>
          </a:p>
          <a:p>
            <a:pPr lvl="2"/>
            <a:endParaRPr lang="en-US" sz="2000" dirty="0"/>
          </a:p>
          <a:p>
            <a:pPr lvl="1"/>
            <a:r>
              <a:rPr lang="en-US" sz="2400" b="1" dirty="0"/>
              <a:t>Schools in areas with distinct appearance</a:t>
            </a:r>
          </a:p>
          <a:p>
            <a:pPr lvl="2"/>
            <a:r>
              <a:rPr lang="en-US" sz="2000" dirty="0"/>
              <a:t>Similarity due to source of imagery</a:t>
            </a:r>
          </a:p>
          <a:p>
            <a:pPr lvl="2"/>
            <a:r>
              <a:rPr lang="en-US" sz="2000" dirty="0"/>
              <a:t>Tiles with very similar appearance get into both splits</a:t>
            </a:r>
          </a:p>
          <a:p>
            <a:pPr lvl="1"/>
            <a:endParaRPr lang="hr-HR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6FF2F5-DB8B-D4DD-9EB7-6623D6145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6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90750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15C30-56BA-C3B6-8E0B-A8EB948C2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03BFC-B5B7-74EB-2820-3181C984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split by clusters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D8B0-CF6C-6302-B60A-13A6C5964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More realistic results</a:t>
            </a:r>
          </a:p>
          <a:p>
            <a:pPr lvl="2"/>
            <a:r>
              <a:rPr lang="en-US" sz="2000" b="1" dirty="0"/>
              <a:t>F1: 81.55%</a:t>
            </a:r>
          </a:p>
          <a:p>
            <a:pPr lvl="2"/>
            <a:r>
              <a:rPr lang="en-US" sz="2000" dirty="0"/>
              <a:t>P: 95.94%</a:t>
            </a:r>
          </a:p>
          <a:p>
            <a:pPr lvl="2"/>
            <a:r>
              <a:rPr lang="en-US" sz="2000" dirty="0"/>
              <a:t>R: 73.97%</a:t>
            </a:r>
          </a:p>
          <a:p>
            <a:pPr lvl="1"/>
            <a:endParaRPr lang="hr-H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65F1B9-3FD7-6317-1F50-F11400ADF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538" y="845480"/>
            <a:ext cx="4494823" cy="51670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4DE7E0-CC03-391D-0B0F-CE3D402A8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7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01658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8125F-34C2-2B9C-E2AD-A7CA4F5F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contributions</a:t>
            </a:r>
            <a:endParaRPr lang="hr-H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5CD52B-2AD7-F69D-51F8-5F547E5D1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8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45381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C444-8CC4-0E80-3D2D-D5EC28A4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Non-school sampling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F0740-0D14-E12E-7AD0-417BC6EC8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Previously:</a:t>
            </a:r>
          </a:p>
          <a:p>
            <a:pPr lvl="2"/>
            <a:r>
              <a:rPr lang="en-US" sz="2000" dirty="0"/>
              <a:t>Non-schools sampled throughout Vietnam</a:t>
            </a:r>
          </a:p>
          <a:p>
            <a:pPr lvl="2"/>
            <a:r>
              <a:rPr lang="en-US" sz="2000" dirty="0"/>
              <a:t>Non-schools have no connection to the splits’ schools</a:t>
            </a:r>
          </a:p>
          <a:p>
            <a:pPr marL="384048" lvl="2" indent="0">
              <a:buNone/>
            </a:pPr>
            <a:endParaRPr lang="en-US" sz="2000" dirty="0"/>
          </a:p>
          <a:p>
            <a:pPr lvl="1"/>
            <a:r>
              <a:rPr lang="en-US" sz="2400" b="1" dirty="0"/>
              <a:t>Distance-based non-school sampling</a:t>
            </a:r>
          </a:p>
          <a:p>
            <a:pPr lvl="2"/>
            <a:r>
              <a:rPr lang="en-US" sz="2000" dirty="0"/>
              <a:t>Sample non-schools based on distance from schools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1306B-8766-C16E-9C10-BAC37545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9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014019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94</TotalTime>
  <Words>359</Words>
  <Application>Microsoft Office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Calibri</vt:lpstr>
      <vt:lpstr>Calibri Light</vt:lpstr>
      <vt:lpstr>Cambria Math</vt:lpstr>
      <vt:lpstr>Retrospect</vt:lpstr>
      <vt:lpstr>School mapping in ESRI imagery</vt:lpstr>
      <vt:lpstr>Recap from last meeting</vt:lpstr>
      <vt:lpstr>2-stage training, fine-tune and eval on Anditi schools</vt:lpstr>
      <vt:lpstr>Potential problems</vt:lpstr>
      <vt:lpstr>Potential problems</vt:lpstr>
      <vt:lpstr>Potential problems</vt:lpstr>
      <vt:lpstr>Solution – split by clusters</vt:lpstr>
      <vt:lpstr>New contributions</vt:lpstr>
      <vt:lpstr>Non-school sampling</vt:lpstr>
      <vt:lpstr>Distance-based non-school sampling</vt:lpstr>
      <vt:lpstr>Distance-based non-school sampling</vt:lpstr>
      <vt:lpstr>Results comparison</vt:lpstr>
      <vt:lpstr>Precision-Recall Curve</vt:lpstr>
      <vt:lpstr>Precision-Recall Curve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Jambrovic</dc:creator>
  <cp:lastModifiedBy>Dominik Jambrovic</cp:lastModifiedBy>
  <cp:revision>2</cp:revision>
  <dcterms:created xsi:type="dcterms:W3CDTF">2024-10-22T16:37:25Z</dcterms:created>
  <dcterms:modified xsi:type="dcterms:W3CDTF">2024-10-22T18:13:10Z</dcterms:modified>
</cp:coreProperties>
</file>

<file path=docProps/thumbnail.jpeg>
</file>